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3CF76-3D30-4E2B-8103-D68EEA0E7F2B}" v="8" dt="2021-07-19T04:11:22.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66855" autoAdjust="0"/>
  </p:normalViewPr>
  <p:slideViewPr>
    <p:cSldViewPr>
      <p:cViewPr varScale="1">
        <p:scale>
          <a:sx n="33" d="100"/>
          <a:sy n="33" d="100"/>
        </p:scale>
        <p:origin x="171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Sahil Patni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how did we tackle this problem? </a:t>
            </a:r>
          </a:p>
          <a:p>
            <a:pPr lvl="0"/>
            <a:endParaRPr lang="en-US"/>
          </a:p>
          <a:p>
            <a:pPr lvl="0"/>
            <a:r>
              <a:rPr lang="en-US"/>
              <a:t>Well we approached it in 5 steps:</a:t>
            </a:r>
          </a:p>
          <a:p>
            <a:pPr lvl="0"/>
            <a:endParaRPr lang="en-US"/>
          </a:p>
          <a:p>
            <a:pPr lvl="0"/>
            <a:r>
              <a:rPr lang="en-US"/>
              <a:t>1. Data understanding - the key to success on any data project is to understand the data in detail. So we took the time to understand the data model and domain of your business.</a:t>
            </a:r>
          </a:p>
          <a:p>
            <a:pPr lvl="0"/>
            <a:r>
              <a:rPr lang="en-US"/>
              <a:t>2. Data extraction - after understanding your business, we then architected what an ideal dataset should look like for this problem and extracted it from the relevant data sources.</a:t>
            </a:r>
          </a:p>
          <a:p>
            <a:pPr lvl="0"/>
            <a:r>
              <a:rPr lang="en-US"/>
              <a:t>3. After extracting the raw data, we needed to process and model this data into a dataset that can precisely answer the business questions and produce analytics.</a:t>
            </a:r>
          </a:p>
          <a:p>
            <a:pPr lvl="0"/>
            <a:r>
              <a:rPr lang="en-US"/>
              <a:t>4. With our new dataset, we used our analytical expertise to uncover insights from this dataset and to produce visualisations to describe the insights.</a:t>
            </a:r>
          </a:p>
          <a:p>
            <a:pPr lvl="0"/>
            <a:r>
              <a:rPr lang="en-US"/>
              <a:t>5. And finally we used these insights to unlock business decisions and to make recommendations on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7" name="Group 7">
            <a:extLst>
              <a:ext uri="{FF2B5EF4-FFF2-40B4-BE49-F238E27FC236}">
                <a16:creationId xmlns:a16="http://schemas.microsoft.com/office/drawing/2014/main" id="{5442597C-2950-4776-B404-95E105594261}"/>
              </a:ext>
            </a:extLst>
          </p:cNvPr>
          <p:cNvGrpSpPr/>
          <p:nvPr/>
        </p:nvGrpSpPr>
        <p:grpSpPr>
          <a:xfrm>
            <a:off x="11581833" y="3851899"/>
            <a:ext cx="5677467" cy="2593924"/>
            <a:chOff x="0" y="-47625"/>
            <a:chExt cx="7569956" cy="3458564"/>
          </a:xfrm>
        </p:grpSpPr>
        <p:sp>
          <p:nvSpPr>
            <p:cNvPr id="18" name="TextBox 8">
              <a:extLst>
                <a:ext uri="{FF2B5EF4-FFF2-40B4-BE49-F238E27FC236}">
                  <a16:creationId xmlns:a16="http://schemas.microsoft.com/office/drawing/2014/main" id="{882213EE-B510-4EDC-BFAC-5C0E4CE20A1D}"/>
                </a:ext>
              </a:extLst>
            </p:cNvPr>
            <p:cNvSpPr txBox="1"/>
            <p:nvPr/>
          </p:nvSpPr>
          <p:spPr>
            <a:xfrm>
              <a:off x="0" y="691989"/>
              <a:ext cx="7569956" cy="271895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19" name="TextBox 9">
              <a:extLst>
                <a:ext uri="{FF2B5EF4-FFF2-40B4-BE49-F238E27FC236}">
                  <a16:creationId xmlns:a16="http://schemas.microsoft.com/office/drawing/2014/main" id="{3B17CCA2-1F71-4770-B3EF-1B7B5DB9CB22}"/>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INSIGHT</a:t>
              </a:r>
            </a:p>
          </p:txBody>
        </p:sp>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1555178"/>
            <a:chOff x="0" y="-47625"/>
            <a:chExt cx="7569956" cy="2073571"/>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1333956"/>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Animals and science are the two most popular categories of content, showing that people enjoy "real-life" and "factual" content the most.</a:t>
              </a: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ANALYSIS</a:t>
              </a: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1901426"/>
            <a:chOff x="0" y="-47625"/>
            <a:chExt cx="7569956" cy="2535235"/>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179562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This ad-hoc analysis is insightful, but it's time to take this analysis into large scale production for real-time understanding of your business. We can show you how to do this.   </a:t>
              </a: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NEXT STEPS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9422918" y="3543300"/>
            <a:ext cx="5664682" cy="3485570"/>
          </a:xfrm>
          <a:prstGeom prst="rect">
            <a:avLst/>
          </a:prstGeom>
          <a:noFill/>
        </p:spPr>
        <p:txBody>
          <a:bodyPr wrap="square" rtlCol="0">
            <a:spAutoFit/>
          </a:bodyPr>
          <a:lstStyle/>
          <a:p>
            <a:pPr>
              <a:lnSpc>
                <a:spcPts val="2660"/>
              </a:lnSpc>
            </a:pPr>
            <a:r>
              <a:rPr lang="en-US" sz="1900" spc="-19" dirty="0">
                <a:latin typeface="Graphik Regular" panose="020B0503030202060203" pitchFamily="34" charset="0"/>
              </a:rPr>
              <a:t>Social Buzz is a fast growing technology unicorn that need to adapt quickly to it's global scale. Accenture has begun a 3 month POC focusing on these tasks:</a:t>
            </a:r>
          </a:p>
          <a:p>
            <a:pPr>
              <a:lnSpc>
                <a:spcPts val="2660"/>
              </a:lnSpc>
            </a:pPr>
            <a:endParaRPr lang="en-US" sz="1900" spc="-19" dirty="0">
              <a:latin typeface="Graphik Regular" panose="020B0503030202060203" pitchFamily="34" charset="0"/>
            </a:endParaRPr>
          </a:p>
          <a:p>
            <a:pPr marL="410211" lvl="1" indent="-205106">
              <a:lnSpc>
                <a:spcPts val="2660"/>
              </a:lnSpc>
              <a:buFont typeface="Arial"/>
              <a:buChar char="•"/>
            </a:pPr>
            <a:r>
              <a:rPr lang="en-US" sz="1900" spc="-19" dirty="0">
                <a:latin typeface="Graphik Regular" panose="020B0503030202060203" pitchFamily="34" charset="0"/>
              </a:rPr>
              <a:t>An audit of Social Buzz's big data practice</a:t>
            </a:r>
          </a:p>
          <a:p>
            <a:pPr marL="410211" lvl="1" indent="-205106">
              <a:lnSpc>
                <a:spcPts val="2660"/>
              </a:lnSpc>
              <a:buFont typeface="Arial"/>
              <a:buChar char="•"/>
            </a:pPr>
            <a:r>
              <a:rPr lang="en-US" sz="1900" spc="-19" dirty="0">
                <a:latin typeface="Graphik Regular" panose="020B0503030202060203" pitchFamily="34" charset="0"/>
              </a:rPr>
              <a:t>Recommendations for a successful IPO</a:t>
            </a:r>
          </a:p>
          <a:p>
            <a:pPr marL="410210" lvl="1" indent="-205105">
              <a:lnSpc>
                <a:spcPts val="2660"/>
              </a:lnSpc>
              <a:buFont typeface="Arial"/>
              <a:buChar char="•"/>
            </a:pPr>
            <a:r>
              <a:rPr lang="en-US" sz="1900" spc="-19" dirty="0">
                <a:latin typeface="Graphik Regular" panose="020B0503030202060203" pitchFamily="34" charset="0"/>
              </a:rPr>
              <a:t>Analysis to find Social Buzz's top 5 most popular categories of content </a:t>
            </a:r>
          </a:p>
          <a:p>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raphik Regular" panose="020B050303020206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14115"/>
          </a:xfrm>
          <a:prstGeom prst="rect">
            <a:avLst/>
          </a:prstGeom>
        </p:spPr>
        <p:txBody>
          <a:bodyPr lIns="0" tIns="0" rIns="0" bIns="0" rtlCol="0" anchor="t">
            <a:spAutoFit/>
          </a:bodyPr>
          <a:lstStyle/>
          <a:p>
            <a:pPr>
              <a:lnSpc>
                <a:spcPts val="4480"/>
              </a:lnSpc>
            </a:pPr>
            <a:r>
              <a:rPr lang="en-US" sz="3200" spc="-32" dirty="0">
                <a:solidFill>
                  <a:srgbClr val="FFFFFF"/>
                </a:solidFill>
                <a:latin typeface="Graphik Regular" panose="020B0503030202060203" pitchFamily="34" charset="0"/>
              </a:rPr>
              <a:t>Over </a:t>
            </a:r>
            <a:r>
              <a:rPr lang="en-US" sz="3200" u="sng" spc="-32" dirty="0">
                <a:solidFill>
                  <a:srgbClr val="FFFFFF"/>
                </a:solidFill>
                <a:latin typeface="Graphik Regular" panose="020B0503030202060203" pitchFamily="34" charset="0"/>
              </a:rPr>
              <a:t>100000</a:t>
            </a:r>
            <a:r>
              <a:rPr lang="en-US" sz="3200" spc="-32" dirty="0">
                <a:solidFill>
                  <a:srgbClr val="FFFFFF"/>
                </a:solidFill>
                <a:latin typeface="Graphik Regular" panose="020B050303020206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315099" cy="1687065"/>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raphik Regular" panose="020B0503030202060203" pitchFamily="34" charset="0"/>
              </a:rPr>
              <a:t>36,500,000</a:t>
            </a:r>
            <a:r>
              <a:rPr lang="en-US" sz="3200" spc="-32" dirty="0">
                <a:solidFill>
                  <a:srgbClr val="FFFFFF"/>
                </a:solidFill>
                <a:latin typeface="Graphik Regular" panose="020B0503030202060203" pitchFamily="34" charset="0"/>
              </a:rPr>
              <a:t> pieces of content</a:t>
            </a:r>
          </a:p>
          <a:p>
            <a:pPr>
              <a:lnSpc>
                <a:spcPts val="4480"/>
              </a:lnSpc>
              <a:spcBef>
                <a:spcPct val="0"/>
              </a:spcBef>
            </a:pPr>
            <a:r>
              <a:rPr lang="en-US" sz="3200" spc="-32" dirty="0">
                <a:solidFill>
                  <a:srgbClr val="FFFFFF"/>
                </a:solidFill>
                <a:latin typeface="Graphik Regular" panose="020B050303020206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54218"/>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raphik Regular" panose="020B050303020206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16915"/>
          </a:xfrm>
          <a:prstGeom prst="rect">
            <a:avLst/>
          </a:prstGeom>
        </p:spPr>
        <p:txBody>
          <a:bodyPr lIns="0" tIns="0" rIns="0" bIns="0" rtlCol="0" anchor="t">
            <a:spAutoFit/>
          </a:bodyPr>
          <a:lstStyle/>
          <a:p>
            <a:pPr>
              <a:lnSpc>
                <a:spcPts val="2659"/>
              </a:lnSpc>
            </a:pPr>
            <a:r>
              <a:rPr lang="en-US" sz="1899" spc="-18">
                <a:solidFill>
                  <a:srgbClr val="FFFFFF"/>
                </a:solidFill>
                <a:latin typeface="Graphik Regular" panose="020B050303020206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UNIQUE</a:t>
            </a:r>
          </a:p>
          <a:p>
            <a:pPr algn="ctr">
              <a:lnSpc>
                <a:spcPts val="3359"/>
              </a:lnSpc>
            </a:pPr>
            <a:r>
              <a:rPr lang="en-US" sz="2400" spc="-24" dirty="0">
                <a:solidFill>
                  <a:srgbClr val="000000"/>
                </a:solidFill>
                <a:latin typeface="Graphik Regular" panose="020B050303020206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15429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Graphik Regular" panose="020B050303020206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MONTH WITH </a:t>
            </a:r>
          </a:p>
          <a:p>
            <a:pPr algn="ctr">
              <a:lnSpc>
                <a:spcPts val="3359"/>
              </a:lnSpc>
            </a:pPr>
            <a:r>
              <a:rPr lang="en-US" sz="2400" spc="-24">
                <a:solidFill>
                  <a:srgbClr val="000000"/>
                </a:solidFill>
                <a:latin typeface="Graphik Regular" panose="020B050303020206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7">
            <a:extLst>
              <a:ext uri="{FF2B5EF4-FFF2-40B4-BE49-F238E27FC236}">
                <a16:creationId xmlns:a16="http://schemas.microsoft.com/office/drawing/2014/main" id="{C1C5466F-ED1E-4211-9463-E5D44BB4EE4E}"/>
              </a:ext>
            </a:extLst>
          </p:cNvPr>
          <p:cNvPicPr>
            <a:picLocks noChangeAspect="1"/>
          </p:cNvPicPr>
          <p:nvPr/>
        </p:nvPicPr>
        <p:blipFill>
          <a:blip r:embed="rId7"/>
          <a:srcRect/>
          <a:stretch>
            <a:fillRect/>
          </a:stretch>
        </p:blipFill>
        <p:spPr>
          <a:xfrm>
            <a:off x="4496753" y="1592190"/>
            <a:ext cx="9571772" cy="71026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7">
            <a:extLst>
              <a:ext uri="{FF2B5EF4-FFF2-40B4-BE49-F238E27FC236}">
                <a16:creationId xmlns:a16="http://schemas.microsoft.com/office/drawing/2014/main" id="{3EA21B4F-E0FD-4144-99D9-055DE2511AA5}"/>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1654</Words>
  <Application>Microsoft Office PowerPoint</Application>
  <PresentationFormat>Custom</PresentationFormat>
  <Paragraphs>143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Arial</vt:lpstr>
      <vt:lpstr>Graphik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sahil patni</cp:lastModifiedBy>
  <cp:revision>8</cp:revision>
  <dcterms:created xsi:type="dcterms:W3CDTF">2006-08-16T00:00:00Z</dcterms:created>
  <dcterms:modified xsi:type="dcterms:W3CDTF">2022-08-23T12:04:29Z</dcterms:modified>
  <dc:identifier>DAEhDyfaYKE</dc:identifier>
</cp:coreProperties>
</file>